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7" r:id="rId5"/>
    <p:sldId id="256" r:id="rId6"/>
    <p:sldId id="262" r:id="rId7"/>
    <p:sldId id="264" r:id="rId8"/>
    <p:sldId id="263" r:id="rId9"/>
    <p:sldId id="258" r:id="rId10"/>
    <p:sldId id="271" r:id="rId11"/>
    <p:sldId id="261" r:id="rId12"/>
    <p:sldId id="265" r:id="rId13"/>
    <p:sldId id="259" r:id="rId14"/>
    <p:sldId id="260" r:id="rId15"/>
    <p:sldId id="272" r:id="rId16"/>
    <p:sldId id="267" r:id="rId17"/>
    <p:sldId id="266" r:id="rId18"/>
    <p:sldId id="270" r:id="rId19"/>
    <p:sldId id="269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E8EB"/>
    <a:srgbClr val="FEAA02"/>
    <a:srgbClr val="FEB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235574-18F8-42C1-A64E-EB9B018A27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2327E4-C491-4E1C-B3FD-1FFC7C33534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91E0F-CB43-47EA-949E-FAEE4383280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08BE6F3-9BA5-4E7F-A35F-DC55B9EBC3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9D7F624-A83F-471E-88CA-C8BFA5E5D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D1708F-4FCA-4B2A-99C2-F47928E163C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41856-DCDC-4F5A-843B-A7C0F428FC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1EA10-93B7-473E-9DB5-73BA96C133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>
                <a:latin typeface="Myriad Pro Light"/>
                <a:cs typeface="Arial" panose="020B0604020202020204" pitchFamily="34" charset="0"/>
              </a:rPr>
              <a:t>Financial performance reports are tailored to your needs – From standardized reports available in our PM system to Izenda customized different layers of reports and power BI dashboards, we’ve got you covered!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A41DDC-65C5-4134-89ED-C2FC7B049C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0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3D00C-681E-B286-8674-7ED56B168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83B883-072F-6988-3CDA-037AEEECA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11DEB-E66C-4109-3996-F0C6AC143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A88D3-FB85-60AB-BD94-0EF6FB134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CF66D-A3C4-26A7-4DF2-17EBC10D7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9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7708-08F1-F3FB-5C83-A2C20261B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AAC9CB-241E-227E-42F0-051A53B11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D594D-10D7-6EEB-F167-66B6DC1A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D2756-F7D0-FADC-0995-973E420B4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3622B-FE29-291D-0194-018144715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0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6CDE35-22FA-3B83-642D-77B24F9AC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313EDF-2AFF-08D2-7DEF-3387AF755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D13DD-8F82-6F8B-0D97-C5A1B931F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0BA13-9422-1B73-2357-A538B0E1F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39DFD-1431-C937-55C2-9C19FEB2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C8932-9DD8-83E3-3668-C15D109B3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E1479-E92C-5033-1C0A-B5EE31381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4617-FAA3-B221-FA1B-FF26ECB6F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9F9D0-A0AA-82A1-D847-9ED0681F0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1C212-E58E-C3E1-ACC5-0CE2F88B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25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50677-E110-04B0-4C54-47160B782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4B60C-37E9-E836-AA64-DE59C3E71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189DC-A8BA-4619-EDC8-32CEE756B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D0FA0-83FA-A9AF-D6C5-08D94359E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45158-1E09-E5C1-C2AE-B0741C9A7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5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84489-798D-31AF-2542-8AFAC63E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FBB4B-8E14-2476-04CC-F2958D742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C1F730-A04F-3760-685D-7674FF2A4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1FF6B-77D7-CD35-5284-29C12740D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3ACFB5-7F67-90C2-9FDE-E2FBFBE6B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9ED09-DE82-B970-1855-AB77BF14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1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9E40E-E01A-A3AE-0793-93CF0762D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C0481-DF2F-0295-6135-A9C678693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C725EF-3A84-9A04-68FD-E93433498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D4C09E-960B-BB11-A9B7-E9E677B1E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954891-B3C6-4443-0DC7-2B5A65B426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A3A3B6-7E07-6700-EAD2-5F74AA84A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1083E-088A-5084-B8B1-8CEB756AF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1F2A5A-C01B-5E1C-377E-600D03963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0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5D505-B1F8-ED2F-BBF7-F1B0AEE6B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92B2A6-9CD8-8B3E-704E-BE64AE104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EA3E0D-7535-C51A-19C8-A5E844430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B201A-B8FE-1218-2517-C3F2A0994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9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5F0F72-6C31-A702-7C77-59A44B0D0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44177E-5C0C-5030-6AF0-F634627C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FF70B-AAF5-DC8E-7642-B94959DCD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0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424B3-7E81-D3F8-2706-55E05E018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86436-10AB-888D-194F-C3DB07F82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DDA4B-AAE4-8C4F-0AB3-6739CB6AA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0B400-5B8B-1C4F-E4A5-196517C66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A7938-8445-082D-879F-6A21D5C2B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9C9BA-1753-4849-A70F-C16FACAAB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3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0EB04-D7C0-7C71-17F7-07ED8C850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E9AAD7-41AF-6560-27F1-6201107BB5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3F591-B40C-88BC-FE53-570604C1E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E89ECF-27A6-41CC-59FE-1DDC14CF7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9BB7-E8D8-47DB-916B-4F310E49D75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EDC50-C768-0380-4D38-01C137C4A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B1AAE-48F5-A8BE-B25D-4F31C1CC3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67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EBF40"/>
            </a:gs>
            <a:gs pos="61000">
              <a:schemeClr val="bg1"/>
            </a:gs>
            <a:gs pos="48000">
              <a:schemeClr val="bg1"/>
            </a:gs>
            <a:gs pos="100000">
              <a:srgbClr val="00B0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D0626-1DE8-4AE8-6B58-FB1739FCE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19C09-767C-1891-43C1-785F28409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992FE-45CF-849B-BB88-341B8A24CE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49BB7-E8D8-47DB-916B-4F310E49D75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1F5FA-4905-7E54-755A-049028506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3539B-FC0D-6C07-5006-4D0F9D2F4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9400E-F18E-4F4F-A422-96592B30B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6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pngall.com/verification-pn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checklist-task-to-do-list-plan-1295319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42236-ladder-of-success-image-free-download-imag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creativecommons.org/licenses/by-nc/3.0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1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79179BC3-740C-EAA4-8A91-7A5D1E6F0D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134" y="318165"/>
            <a:ext cx="3400426" cy="34004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F261B5-4B76-566C-0C71-0BAEA2B9E587}"/>
              </a:ext>
            </a:extLst>
          </p:cNvPr>
          <p:cNvSpPr txBox="1"/>
          <p:nvPr/>
        </p:nvSpPr>
        <p:spPr>
          <a:xfrm>
            <a:off x="706180" y="2018378"/>
            <a:ext cx="8173691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Myriad Pro Light" panose="020B0403030403020204"/>
            </a:endParaRPr>
          </a:p>
          <a:p>
            <a:pPr algn="ctr"/>
            <a:r>
              <a:rPr lang="en-US" sz="6000" dirty="0">
                <a:latin typeface="Myriad Pro Light" panose="020B0403030403020204"/>
              </a:rPr>
              <a:t>Revenue Cycle Management (RCM) </a:t>
            </a:r>
          </a:p>
          <a:p>
            <a:pPr algn="ctr"/>
            <a:r>
              <a:rPr lang="en-US" sz="3600" b="1" dirty="0">
                <a:latin typeface="Myriad Pro Light" panose="020B0403030403020204"/>
              </a:rPr>
              <a:t>Improve your Performance</a:t>
            </a:r>
            <a:endParaRPr lang="en-US" b="1" dirty="0">
              <a:latin typeface="Myriad Pro Light" panose="020B0403030403020204"/>
            </a:endParaRPr>
          </a:p>
          <a:p>
            <a:pPr algn="ctr"/>
            <a:r>
              <a:rPr lang="en-US" sz="2800" dirty="0">
                <a:latin typeface="Myriad Pro Light" panose="020B0403030403020204" pitchFamily="34" charset="0"/>
              </a:rPr>
              <a:t>Sarah Barker</a:t>
            </a:r>
          </a:p>
        </p:txBody>
      </p:sp>
    </p:spTree>
    <p:extLst>
      <p:ext uri="{BB962C8B-B14F-4D97-AF65-F5344CB8AC3E}">
        <p14:creationId xmlns:p14="http://schemas.microsoft.com/office/powerpoint/2010/main" val="2348898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EAF94C-E4C7-4E36-B13C-8DEC11D98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Myriad Pro Light"/>
              </a:rPr>
              <a:t>Common Billing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2ABAB-C58E-4DB1-9023-17CB2395B5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28021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Myriad Pro Light"/>
              </a:rPr>
              <a:t>Insurance Eligibility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Myriad Pro Light"/>
              </a:rPr>
              <a:t>Medical Coding Accuracy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Myriad Pro Light"/>
              </a:rPr>
              <a:t>Incorrect Unit Specifications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Myriad Pro Light"/>
              </a:rPr>
              <a:t>NDC Codes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82BFCB-B89D-4213-921A-C625B68FA0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Myriad Pro Light"/>
              </a:rPr>
              <a:t>Incongruence Between Provider Status and Insurance Affiliation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Myriad Pro Light"/>
              </a:rPr>
              <a:t>Place of Service (POS) Discrepancies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0772CF-4146-4D19-B4FD-3B779F8DC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094" y="3563894"/>
            <a:ext cx="2853175" cy="30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7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FA761B-D550-4A50-BBEB-8BF47CFEA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6731"/>
          </a:xfrm>
        </p:spPr>
        <p:txBody>
          <a:bodyPr/>
          <a:lstStyle/>
          <a:p>
            <a:pPr algn="ctr"/>
            <a:r>
              <a:rPr lang="en-US" dirty="0">
                <a:latin typeface="Myriad Pro Light"/>
              </a:rPr>
              <a:t>Problem List 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279DE-C5C4-4921-9B6C-885E9F538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6639"/>
            <a:ext cx="10515600" cy="35821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Myriad Pro Light"/>
              </a:rPr>
              <a:t>Abides by various global regulations tailored to each client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Myriad Pro Ligh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Myriad Pro Light"/>
              </a:rPr>
              <a:t>Denials will be placed on list for correction before re-submission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Myriad Pro Ligh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Myriad Pro Light"/>
              </a:rPr>
              <a:t>Designated Personal (PHD Employee) will be promptly notified by RCM Team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Myriad Pro Ligh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Myriad Pro Light"/>
              </a:rPr>
              <a:t>Communication between RCM and the PHD is vital for success!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4DDF45-BAA6-4187-A09F-EB3BFAB78657}"/>
              </a:ext>
            </a:extLst>
          </p:cNvPr>
          <p:cNvSpPr txBox="1"/>
          <p:nvPr/>
        </p:nvSpPr>
        <p:spPr>
          <a:xfrm>
            <a:off x="556180" y="1442301"/>
            <a:ext cx="45814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Myriad Pro Light" panose="020B0403030403020204"/>
              </a:rPr>
              <a:t>Who here knows what the Problem List is used for?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164B93-AA7F-4716-BB91-6550838EB56A}"/>
              </a:ext>
            </a:extLst>
          </p:cNvPr>
          <p:cNvSpPr txBox="1"/>
          <p:nvPr/>
        </p:nvSpPr>
        <p:spPr>
          <a:xfrm>
            <a:off x="6096000" y="14423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Myriad Pro Light" panose="020B0403030403020204"/>
              </a:rPr>
              <a:t>Who here currently uses the Problem List? </a:t>
            </a:r>
          </a:p>
        </p:txBody>
      </p:sp>
    </p:spTree>
    <p:extLst>
      <p:ext uri="{BB962C8B-B14F-4D97-AF65-F5344CB8AC3E}">
        <p14:creationId xmlns:p14="http://schemas.microsoft.com/office/powerpoint/2010/main" val="261267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8AAD0C12-0434-41EC-87AC-B317B4E85C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pic>
        <p:nvPicPr>
          <p:cNvPr id="1026" name="Picture 2" descr="C:\Users\SARAH~1.BAR\AppData\Local\Temp\SNAGHTML1f682335.PNG">
            <a:extLst>
              <a:ext uri="{FF2B5EF4-FFF2-40B4-BE49-F238E27FC236}">
                <a16:creationId xmlns:a16="http://schemas.microsoft.com/office/drawing/2014/main" id="{0E8F7A37-7AFB-44CA-BD04-A3E1F247F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16" y="2266176"/>
            <a:ext cx="10290073" cy="10839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ARAH~1.BAR\AppData\Local\Temp\SNAGHTML1f68ce2a.PNG">
            <a:extLst>
              <a:ext uri="{FF2B5EF4-FFF2-40B4-BE49-F238E27FC236}">
                <a16:creationId xmlns:a16="http://schemas.microsoft.com/office/drawing/2014/main" id="{5AF3A1CD-DC6E-4326-B773-AF52B0B48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16" y="3819268"/>
            <a:ext cx="10326001" cy="1789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ARAH~1.BAR\AppData\Local\Temp\SNAGHTML1f77cae5.PNG">
            <a:extLst>
              <a:ext uri="{FF2B5EF4-FFF2-40B4-BE49-F238E27FC236}">
                <a16:creationId xmlns:a16="http://schemas.microsoft.com/office/drawing/2014/main" id="{5071A294-2E6C-4EDA-A8D2-D71DE75EF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15" y="566131"/>
            <a:ext cx="10290073" cy="1388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81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698A8E-19D6-4DB8-8881-3DF843C6E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Myriad Pro Light"/>
              </a:rPr>
              <a:t>Complete Control Over Revenue Drainage Factors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57042-2081-4D3A-9C6F-6CEA07451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6" y="1498862"/>
            <a:ext cx="10515600" cy="4355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Myriad Pro Light"/>
              </a:rPr>
              <a:t>What does Revenue Drainage mean for you? </a:t>
            </a:r>
          </a:p>
          <a:p>
            <a:pPr marL="0" indent="0">
              <a:buNone/>
            </a:pPr>
            <a:endParaRPr lang="en-US" sz="3600" dirty="0">
              <a:latin typeface="Myriad Pro Ligh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Myriad Pro Light"/>
              </a:rPr>
              <a:t>Never Billed Claims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Myriad Pro Light"/>
              </a:rPr>
              <a:t>Pending ERAs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Myriad Pro Light"/>
              </a:rPr>
              <a:t>Rejected Claims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Myriad Pro Light"/>
              </a:rPr>
              <a:t>Overdue Claims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Myriad Pro Light"/>
              </a:rPr>
              <a:t>No Response Claims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Myriad Pro Light"/>
              </a:rPr>
              <a:t>Insurances Available but Billed to Patient </a:t>
            </a:r>
          </a:p>
          <a:p>
            <a:pPr marL="0" indent="0">
              <a:buNone/>
            </a:pPr>
            <a:endParaRPr lang="en-US" dirty="0">
              <a:latin typeface="Myriad Pro 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C44F56-0C78-466C-8494-903F05C25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48" y="2453154"/>
            <a:ext cx="2638426" cy="263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7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21CE6C-DFD7-4267-B2AF-DDF70BAE1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Myriad Pro Light"/>
              </a:rPr>
              <a:t>CureMD Billing Facts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C5BB2-7B30-44E9-BCD2-8E7D7365E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Myriad Pro Light"/>
              </a:rPr>
              <a:t>The US healthcare system loses up to $935 million a week because of medical billing errors.(Forbes)</a:t>
            </a:r>
          </a:p>
          <a:p>
            <a:pPr marL="0" indent="0">
              <a:buNone/>
            </a:pPr>
            <a:endParaRPr lang="en-US" sz="2400" dirty="0">
              <a:latin typeface="Myriad Pro Ligh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Myriad Pro Light"/>
              </a:rPr>
              <a:t>Over 25% of all medical billing errors are due to typos</a:t>
            </a:r>
          </a:p>
          <a:p>
            <a:pPr marL="0" indent="0">
              <a:buNone/>
            </a:pPr>
            <a:endParaRPr lang="en-US" sz="2400" dirty="0">
              <a:latin typeface="Myriad Pro Ligh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Myriad Pro Light"/>
              </a:rPr>
              <a:t>Automating billing workflows with CureMD can reduce processing time by 48%. (3</a:t>
            </a:r>
            <a:r>
              <a:rPr lang="en-US" sz="2400" baseline="30000" dirty="0">
                <a:latin typeface="Myriad Pro Light"/>
              </a:rPr>
              <a:t>rd</a:t>
            </a:r>
            <a:r>
              <a:rPr lang="en-US" sz="2400" dirty="0">
                <a:latin typeface="Myriad Pro Light"/>
              </a:rPr>
              <a:t> party Case Study)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655609-7E47-4600-AE53-D3D9EE8AC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180" y="4853354"/>
            <a:ext cx="5351639" cy="189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9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7E44E7-FEAD-431B-941C-63ABE7DA7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Myriad Pro Light"/>
              </a:rPr>
              <a:t>CureMD RCM FAQs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C5CFD3-5B2C-4C5F-8CFC-D07DA89C36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743" r="2388"/>
          <a:stretch/>
        </p:blipFill>
        <p:spPr>
          <a:xfrm>
            <a:off x="2830952" y="2658696"/>
            <a:ext cx="6703136" cy="38341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160D31-A977-4DC7-AB64-682B161AEE68}"/>
              </a:ext>
            </a:extLst>
          </p:cNvPr>
          <p:cNvSpPr txBox="1"/>
          <p:nvPr/>
        </p:nvSpPr>
        <p:spPr>
          <a:xfrm>
            <a:off x="1057013" y="1400962"/>
            <a:ext cx="10050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Myriad Pro Light"/>
              </a:rPr>
              <a:t>CureMD RCM has streamlined the billing of many PH clients from their superbills, charges, payments on time, denial management, problematic claims, and rules to identify possible errors and their fixes</a:t>
            </a:r>
          </a:p>
        </p:txBody>
      </p:sp>
    </p:spTree>
    <p:extLst>
      <p:ext uri="{BB962C8B-B14F-4D97-AF65-F5344CB8AC3E}">
        <p14:creationId xmlns:p14="http://schemas.microsoft.com/office/powerpoint/2010/main" val="280321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21529F-5456-43B1-8F11-26452A8F1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Myriad Pro Light"/>
              </a:rPr>
              <a:t>CureMD RCM FAQs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FCF65-8FA9-4691-BC60-A48919201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5573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Myriad Pro Light"/>
              </a:rPr>
              <a:t>Our AI Tool helps our RCM clients minimize errors &amp; denials prior to claim submission.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699D65-13A9-4062-A47D-446CA475FC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74"/>
          <a:stretch/>
        </p:blipFill>
        <p:spPr>
          <a:xfrm>
            <a:off x="1719743" y="2267219"/>
            <a:ext cx="8132689" cy="450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8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A104CC-4BBC-413C-BB4E-0B94A149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592" y="21939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Myriad Pro Light" panose="020B0403030403020204"/>
              </a:rPr>
              <a:t>Is RCM For You?</a:t>
            </a:r>
          </a:p>
        </p:txBody>
      </p:sp>
    </p:spTree>
    <p:extLst>
      <p:ext uri="{BB962C8B-B14F-4D97-AF65-F5344CB8AC3E}">
        <p14:creationId xmlns:p14="http://schemas.microsoft.com/office/powerpoint/2010/main" val="40503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B836F3-2830-485D-8806-09AA6BF01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Myriad Pro Light" panose="020B0403030403020204"/>
              </a:rPr>
              <a:t>What is RCM?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EFF8F-A8F9-4A58-A17C-F256FEAE6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06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Myriad Pro Light" panose="020B0403030403020204"/>
              </a:rPr>
              <a:t>Revenue Cycle Management is a CureMD Billing Service </a:t>
            </a:r>
          </a:p>
          <a:p>
            <a:r>
              <a:rPr lang="en-US" dirty="0">
                <a:latin typeface="Myriad Pro Light" panose="020B0403030403020204"/>
              </a:rPr>
              <a:t>The Services that could be included are: </a:t>
            </a:r>
          </a:p>
          <a:p>
            <a:pPr lvl="1"/>
            <a:r>
              <a:rPr lang="en-US" dirty="0">
                <a:latin typeface="Myriad Pro Light" panose="020B0403030403020204"/>
              </a:rPr>
              <a:t>Charge Entry</a:t>
            </a:r>
          </a:p>
          <a:p>
            <a:pPr lvl="1"/>
            <a:r>
              <a:rPr lang="en-US" dirty="0">
                <a:latin typeface="Myriad Pro Light" panose="020B0403030403020204"/>
              </a:rPr>
              <a:t>Claim Submission</a:t>
            </a:r>
          </a:p>
          <a:p>
            <a:pPr lvl="1"/>
            <a:r>
              <a:rPr lang="en-US" dirty="0">
                <a:latin typeface="Myriad Pro Light" panose="020B0403030403020204"/>
              </a:rPr>
              <a:t>Patient Eligibility </a:t>
            </a:r>
          </a:p>
          <a:p>
            <a:pPr lvl="1"/>
            <a:r>
              <a:rPr lang="en-US" dirty="0">
                <a:latin typeface="Myriad Pro Light" panose="020B0403030403020204"/>
              </a:rPr>
              <a:t>Claim Scrubbing </a:t>
            </a:r>
          </a:p>
          <a:p>
            <a:pPr lvl="1"/>
            <a:r>
              <a:rPr lang="en-US" dirty="0">
                <a:latin typeface="Myriad Pro Light" panose="020B0403030403020204"/>
              </a:rPr>
              <a:t>Rejection &amp; Denial Management </a:t>
            </a:r>
          </a:p>
          <a:p>
            <a:pPr lvl="1"/>
            <a:r>
              <a:rPr lang="en-US" dirty="0">
                <a:latin typeface="Myriad Pro Light" panose="020B0403030403020204"/>
              </a:rPr>
              <a:t>Payment Post ( ERAs &amp; EOBs)</a:t>
            </a:r>
          </a:p>
          <a:p>
            <a:pPr lvl="1"/>
            <a:r>
              <a:rPr lang="en-US" dirty="0">
                <a:latin typeface="Myriad Pro Light" panose="020B0403030403020204"/>
              </a:rPr>
              <a:t>Patient Statements</a:t>
            </a:r>
          </a:p>
          <a:p>
            <a:pPr lvl="1"/>
            <a:r>
              <a:rPr lang="en-US" dirty="0">
                <a:latin typeface="Myriad Pro Light" panose="020B0403030403020204"/>
              </a:rPr>
              <a:t>Financial Reporting 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2023D3-01D6-416A-B781-149F47ABA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12043">
            <a:off x="6561156" y="2898826"/>
            <a:ext cx="5002981" cy="17199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54B02E-57FD-4CD1-92D3-050729AD3C8B}"/>
              </a:ext>
            </a:extLst>
          </p:cNvPr>
          <p:cNvSpPr txBox="1"/>
          <p:nvPr/>
        </p:nvSpPr>
        <p:spPr>
          <a:xfrm rot="19497174">
            <a:off x="7265123" y="3988065"/>
            <a:ext cx="792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Get paid</a:t>
            </a:r>
          </a:p>
          <a:p>
            <a:pPr lvl="0" algn="ctr"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faster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4B74B-9EAB-4902-AB09-752F7584EC70}"/>
              </a:ext>
            </a:extLst>
          </p:cNvPr>
          <p:cNvSpPr txBox="1"/>
          <p:nvPr/>
        </p:nvSpPr>
        <p:spPr>
          <a:xfrm rot="19658416">
            <a:off x="8409511" y="3400266"/>
            <a:ext cx="1306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Get paid</a:t>
            </a:r>
          </a:p>
          <a:p>
            <a:pPr lvl="0" algn="ctr"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more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69E6A8-AF42-4582-B531-7571814D4590}"/>
              </a:ext>
            </a:extLst>
          </p:cNvPr>
          <p:cNvSpPr txBox="1"/>
          <p:nvPr/>
        </p:nvSpPr>
        <p:spPr>
          <a:xfrm rot="19606995">
            <a:off x="9964949" y="2558848"/>
            <a:ext cx="1285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Grow</a:t>
            </a:r>
          </a:p>
          <a:p>
            <a:pPr algn="ctr"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Product Sans" panose="020B0403030502040203" pitchFamily="34" charset="0"/>
                <a:cs typeface="Arial" panose="020B0604020202020204" pitchFamily="34" charset="0"/>
              </a:rPr>
              <a:t>effortlessly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39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3133FB-4B4C-4DA7-887C-4DF6AA6C3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Myriad Pro Light"/>
              </a:rPr>
              <a:t>Benefits of RCM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6DA03-ED5E-4F53-94A5-627FB3EE5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67064" y="1875571"/>
            <a:ext cx="5181600" cy="3514841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Myriad Pro Light"/>
                <a:cs typeface="Arial" panose="020B0604020202020204" pitchFamily="34" charset="0"/>
              </a:rPr>
              <a:t>Management Reports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Myriad Pro Light"/>
                <a:cs typeface="Arial" panose="020B0604020202020204" pitchFamily="34" charset="0"/>
              </a:rPr>
              <a:t>Dedicated Account Managers for RCM</a:t>
            </a:r>
            <a:endParaRPr lang="en-US" sz="1200" dirty="0">
              <a:latin typeface="Myriad Pro Ligh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Myriad Pro Light"/>
                <a:cs typeface="Arial" panose="020B0604020202020204" pitchFamily="34" charset="0"/>
              </a:rPr>
              <a:t>Weekly or Biweekly Calls &amp; Practice Analysis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Myriad Pro Light"/>
                <a:cs typeface="Arial" panose="020B0604020202020204" pitchFamily="34" charset="0"/>
              </a:rPr>
              <a:t>RCM Analytics to See Trends and Take Proactive Actions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Myriad Pro Light"/>
                <a:cs typeface="Arial" panose="020B0604020202020204" pitchFamily="34" charset="0"/>
              </a:rPr>
              <a:t>Under Payment Analysis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Myriad Pro Light"/>
                <a:cs typeface="Arial" panose="020B0604020202020204" pitchFamily="34" charset="0"/>
              </a:rPr>
              <a:t>Resource Enhancement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Myriad Pro Light"/>
                <a:cs typeface="Arial" panose="020B0604020202020204" pitchFamily="34" charset="0"/>
              </a:rPr>
              <a:t>Financial Growth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Myriad Pro Light"/>
                <a:cs typeface="Arial" panose="020B0604020202020204" pitchFamily="34" charset="0"/>
              </a:rPr>
              <a:t>Community Reach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Myriad Pro Light"/>
                <a:cs typeface="Arial" panose="020B0604020202020204" pitchFamily="34" charset="0"/>
              </a:rPr>
              <a:t>Emergency Readiness</a:t>
            </a:r>
          </a:p>
          <a:p>
            <a:pPr marL="0" indent="0">
              <a:buNone/>
            </a:pPr>
            <a:endParaRPr lang="en-US" sz="1600" dirty="0">
              <a:latin typeface="Myriad Pro Light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FF0266-757B-4A25-B467-AB473FAE6E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0170" y="1875571"/>
            <a:ext cx="7196894" cy="44878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DF5B1A-59EA-4E7F-A659-F8020B4FF234}"/>
              </a:ext>
            </a:extLst>
          </p:cNvPr>
          <p:cNvSpPr txBox="1"/>
          <p:nvPr/>
        </p:nvSpPr>
        <p:spPr>
          <a:xfrm>
            <a:off x="4193837" y="1282949"/>
            <a:ext cx="3804326" cy="3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yriad Pro Light"/>
              </a:rPr>
              <a:t>Financial Performance Management </a:t>
            </a:r>
          </a:p>
        </p:txBody>
      </p:sp>
    </p:spTree>
    <p:extLst>
      <p:ext uri="{BB962C8B-B14F-4D97-AF65-F5344CB8AC3E}">
        <p14:creationId xmlns:p14="http://schemas.microsoft.com/office/powerpoint/2010/main" val="158200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561AF65-36DD-4ECE-B3BD-35CC27B1F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Myriad Pro Light" panose="020B0403030403020204"/>
              </a:rPr>
              <a:t>CureMD RCM Services Overview</a:t>
            </a:r>
            <a:br>
              <a:rPr lang="en-US" dirty="0">
                <a:latin typeface="Myriad Pro Light" panose="020B0403030403020204"/>
              </a:rPr>
            </a:br>
            <a:r>
              <a:rPr lang="en-US" sz="2000" i="1" dirty="0">
                <a:latin typeface="Myriad Pro Light" panose="020B0403030403020204"/>
                <a:cs typeface="Arial" panose="020B0604020202020204" pitchFamily="34" charset="0"/>
              </a:rPr>
              <a:t>A singular, trusted partner for your end-to-end RCM service needs</a:t>
            </a:r>
            <a:r>
              <a:rPr lang="en-US" sz="2000" i="1" dirty="0">
                <a:latin typeface="Myriad Pro Light" panose="020B0403030403020204"/>
              </a:rPr>
              <a:t> </a:t>
            </a:r>
            <a:endParaRPr lang="en-US" sz="3100" i="1" dirty="0">
              <a:latin typeface="Myriad Pro Light" panose="020B0403030403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F4D9D-0D52-4641-8E3D-095CBC3D4003}"/>
              </a:ext>
            </a:extLst>
          </p:cNvPr>
          <p:cNvSpPr txBox="1"/>
          <p:nvPr/>
        </p:nvSpPr>
        <p:spPr>
          <a:xfrm>
            <a:off x="838200" y="2277208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Light" panose="020B0403030403020204"/>
              </a:rPr>
              <a:t>Pre-Claim Services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9266A0-B021-4A24-9695-2EA0047F1928}"/>
              </a:ext>
            </a:extLst>
          </p:cNvPr>
          <p:cNvSpPr txBox="1"/>
          <p:nvPr/>
        </p:nvSpPr>
        <p:spPr>
          <a:xfrm>
            <a:off x="838200" y="2875085"/>
            <a:ext cx="24237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Myriad Pro Light" panose="020B0403030403020204"/>
                <a:cs typeface="Arial" panose="020B0604020202020204" pitchFamily="34" charset="0"/>
              </a:rPr>
              <a:t>Credentialing 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Myriad Pro Light" panose="020B0403030403020204"/>
                <a:cs typeface="Arial" panose="020B0604020202020204" pitchFamily="34" charset="0"/>
              </a:rPr>
              <a:t>Recredentialing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Myriad Pro Light" panose="020B0403030403020204"/>
                <a:cs typeface="Arial" panose="020B0604020202020204" pitchFamily="34" charset="0"/>
              </a:rPr>
              <a:t>Contract Management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Myriad Pro Light" panose="020B0403030403020204"/>
                <a:cs typeface="Arial" panose="020B0604020202020204" pitchFamily="34" charset="0"/>
              </a:rPr>
              <a:t>Assistance with EDI, ERA, and Provider Enrollments</a:t>
            </a:r>
            <a:endParaRPr lang="en-US" b="1" dirty="0">
              <a:latin typeface="Myriad Pro Light" panose="020B0403030403020204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E54B3F-5BA5-4730-AA87-29DD4CB8EB85}"/>
              </a:ext>
            </a:extLst>
          </p:cNvPr>
          <p:cNvSpPr txBox="1"/>
          <p:nvPr/>
        </p:nvSpPr>
        <p:spPr>
          <a:xfrm>
            <a:off x="4075235" y="2228754"/>
            <a:ext cx="270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Light" panose="020B0403030403020204"/>
              </a:rPr>
              <a:t>Patient Care Coordination 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9B6F9C-B36B-41ED-99DE-9C3F29FD19DD}"/>
              </a:ext>
            </a:extLst>
          </p:cNvPr>
          <p:cNvSpPr txBox="1"/>
          <p:nvPr/>
        </p:nvSpPr>
        <p:spPr>
          <a:xfrm>
            <a:off x="4075235" y="2883878"/>
            <a:ext cx="2539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Myriad Pro Light" panose="020B0403030403020204"/>
                <a:cs typeface="Arial" panose="020B0604020202020204" pitchFamily="34" charset="0"/>
              </a:rPr>
              <a:t>Benefit Verification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Myriad Pro Light" panose="020B0403030403020204"/>
                <a:cs typeface="Arial" panose="020B0604020202020204" pitchFamily="34" charset="0"/>
              </a:rPr>
              <a:t>Prior Authorization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Myriad Pro Light" panose="020B0403030403020204"/>
                <a:cs typeface="Arial" panose="020B0604020202020204" pitchFamily="34" charset="0"/>
              </a:rPr>
              <a:t>Eligibility Verification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5C9C09-A27A-43C9-A5B9-6E451F6C0AC8}"/>
              </a:ext>
            </a:extLst>
          </p:cNvPr>
          <p:cNvSpPr txBox="1"/>
          <p:nvPr/>
        </p:nvSpPr>
        <p:spPr>
          <a:xfrm>
            <a:off x="8037634" y="2277208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Light" panose="020B0403030403020204"/>
              </a:rPr>
              <a:t>Claims Processing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06DA55-6DCF-44EA-A73A-9840124524E8}"/>
              </a:ext>
            </a:extLst>
          </p:cNvPr>
          <p:cNvSpPr txBox="1"/>
          <p:nvPr/>
        </p:nvSpPr>
        <p:spPr>
          <a:xfrm>
            <a:off x="8037634" y="2646540"/>
            <a:ext cx="2539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Myriad Pro Light" panose="020B0403030403020204"/>
                <a:cs typeface="Arial" panose="020B0604020202020204" pitchFamily="34" charset="0"/>
              </a:rPr>
              <a:t>Fee Schedule Review and Analysis</a:t>
            </a:r>
          </a:p>
          <a:p>
            <a:pPr marL="285750" indent="-285750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Myriad Pro Light" panose="020B0403030403020204"/>
                <a:cs typeface="Arial" panose="020B0604020202020204" pitchFamily="34" charset="0"/>
              </a:rPr>
              <a:t>Claims Scrubber </a:t>
            </a:r>
          </a:p>
          <a:p>
            <a:pPr marL="285750" indent="-285750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Myriad Pro Light" panose="020B0403030403020204"/>
                <a:cs typeface="Arial" panose="020B0604020202020204" pitchFamily="34" charset="0"/>
              </a:rPr>
              <a:t>Secondary and Tertiary Insurance Billing </a:t>
            </a:r>
          </a:p>
          <a:p>
            <a:pPr marL="285750" indent="-285750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Myriad Pro Light" panose="020B0403030403020204"/>
                <a:cs typeface="Arial" panose="020B0604020202020204" pitchFamily="34" charset="0"/>
              </a:rPr>
              <a:t>Rejection Handling </a:t>
            </a:r>
          </a:p>
          <a:p>
            <a:pPr marL="285750" indent="-285750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Myriad Pro Light" panose="020B0403030403020204"/>
                <a:cs typeface="Arial" panose="020B0604020202020204" pitchFamily="34" charset="0"/>
              </a:rPr>
              <a:t>Cross Over Claims </a:t>
            </a:r>
          </a:p>
          <a:p>
            <a:pPr marL="285750" indent="-285750"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Myriad Pro Light" panose="020B0403030403020204"/>
                <a:cs typeface="Arial" panose="020B0604020202020204" pitchFamily="34" charset="0"/>
              </a:rPr>
              <a:t>Overdue/No Response Claims</a:t>
            </a:r>
            <a:endParaRPr lang="en-US" altLang="ko-KR" dirty="0">
              <a:latin typeface="Myriad Pro Light" panose="020B0403030403020204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D2571E-5D6A-4C4D-989A-67B1C9ED6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19245" y="4760127"/>
            <a:ext cx="1945318" cy="186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8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F29FF-0038-4DBE-94BC-16F85A848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Myriad Pro Light"/>
              </a:rPr>
              <a:t>CureMD RCM Services Overview</a:t>
            </a:r>
            <a:br>
              <a:rPr lang="en-US" dirty="0">
                <a:latin typeface="Myriad Pro Light"/>
              </a:rPr>
            </a:br>
            <a:r>
              <a:rPr lang="en-US" sz="2000" i="1" dirty="0">
                <a:latin typeface="Myriad Pro Light"/>
              </a:rPr>
              <a:t>Submit accurate, clean claims with confidence</a:t>
            </a:r>
            <a:endParaRPr lang="en-US" i="1" dirty="0">
              <a:latin typeface="Myriad Pro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B208AD-66AE-408F-B24A-83EE209218FC}"/>
              </a:ext>
            </a:extLst>
          </p:cNvPr>
          <p:cNvSpPr txBox="1"/>
          <p:nvPr/>
        </p:nvSpPr>
        <p:spPr>
          <a:xfrm>
            <a:off x="1294600" y="1847738"/>
            <a:ext cx="329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Light" panose="020B0403030403020204"/>
              </a:rPr>
              <a:t>Charge Entry/ Claim Submission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FDC97D-1DB8-4044-BCDA-F1EB21E5A380}"/>
              </a:ext>
            </a:extLst>
          </p:cNvPr>
          <p:cNvSpPr txBox="1"/>
          <p:nvPr/>
        </p:nvSpPr>
        <p:spPr>
          <a:xfrm>
            <a:off x="1350018" y="2442305"/>
            <a:ext cx="24794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Myriad Pro Light" panose="020B0403030403020204"/>
                <a:cs typeface="Arial" panose="020B0604020202020204" pitchFamily="34" charset="0"/>
              </a:rPr>
              <a:t>Charge Entry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Myriad Pro Light" panose="020B0403030403020204"/>
                <a:cs typeface="Arial" panose="020B0604020202020204" pitchFamily="34" charset="0"/>
              </a:rPr>
              <a:t>Electronic and Paper Claims Submission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Myriad Pro Light" panose="020B0403030403020204"/>
                <a:cs typeface="Arial" panose="020B0604020202020204" pitchFamily="34" charset="0"/>
              </a:rPr>
              <a:t>Paperless Paper Claims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Myriad Pro Light" panose="020B0403030403020204"/>
                <a:cs typeface="Arial" panose="020B0604020202020204" pitchFamily="34" charset="0"/>
              </a:rPr>
              <a:t>Charge Audit Compliance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BC0CF-6180-4264-9B75-58C1E6CBCB37}"/>
              </a:ext>
            </a:extLst>
          </p:cNvPr>
          <p:cNvSpPr txBox="1"/>
          <p:nvPr/>
        </p:nvSpPr>
        <p:spPr>
          <a:xfrm>
            <a:off x="6504086" y="1969790"/>
            <a:ext cx="247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 Light" panose="020B0403030403020204"/>
              </a:rPr>
              <a:t>Payment Posting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18071-6FFE-4811-A12B-24F9C5BCBD96}"/>
              </a:ext>
            </a:extLst>
          </p:cNvPr>
          <p:cNvSpPr txBox="1"/>
          <p:nvPr/>
        </p:nvSpPr>
        <p:spPr>
          <a:xfrm>
            <a:off x="6467141" y="2504767"/>
            <a:ext cx="24794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Myriad Pro Light" panose="020B0403030403020204"/>
                <a:cs typeface="Arial" panose="020B0604020202020204" pitchFamily="34" charset="0"/>
              </a:rPr>
              <a:t>EOB Review 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Myriad Pro Light" panose="020B0403030403020204"/>
                <a:cs typeface="Arial" panose="020B0604020202020204" pitchFamily="34" charset="0"/>
              </a:rPr>
              <a:t>EOB Posting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Myriad Pro Light" panose="020B0403030403020204"/>
                <a:cs typeface="Arial" panose="020B0604020202020204" pitchFamily="34" charset="0"/>
              </a:rPr>
              <a:t>ERA Posting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Myriad Pro Light" panose="020B0403030403020204"/>
                <a:cs typeface="Arial" panose="020B0604020202020204" pitchFamily="34" charset="0"/>
              </a:rPr>
              <a:t>EOB/ERA Reconciliation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Myriad Pro Light" panose="020B0403030403020204"/>
                <a:cs typeface="Arial" panose="020B0604020202020204" pitchFamily="34" charset="0"/>
              </a:rPr>
              <a:t>Patient payments Posting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Myriad Pro Light" panose="020B0403030403020204"/>
                <a:cs typeface="Arial" panose="020B0604020202020204" pitchFamily="34" charset="0"/>
              </a:rPr>
              <a:t>Refunds</a:t>
            </a:r>
          </a:p>
        </p:txBody>
      </p:sp>
      <p:pic>
        <p:nvPicPr>
          <p:cNvPr id="17" name="Graphic 16" descr="Bank check">
            <a:extLst>
              <a:ext uri="{FF2B5EF4-FFF2-40B4-BE49-F238E27FC236}">
                <a16:creationId xmlns:a16="http://schemas.microsoft.com/office/drawing/2014/main" id="{2436973C-D0C7-4C58-B404-A71500E85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57508" y="4359124"/>
            <a:ext cx="2117388" cy="2117388"/>
          </a:xfrm>
          <a:prstGeom prst="rect">
            <a:avLst/>
          </a:prstGeom>
        </p:spPr>
      </p:pic>
      <p:pic>
        <p:nvPicPr>
          <p:cNvPr id="19" name="Graphic 18" descr="Open envelope">
            <a:extLst>
              <a:ext uri="{FF2B5EF4-FFF2-40B4-BE49-F238E27FC236}">
                <a16:creationId xmlns:a16="http://schemas.microsoft.com/office/drawing/2014/main" id="{63C71D9B-A632-4DA6-BC7E-B8BC156060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50018" y="4604748"/>
            <a:ext cx="1626140" cy="1626140"/>
          </a:xfrm>
          <a:prstGeom prst="rect">
            <a:avLst/>
          </a:prstGeom>
        </p:spPr>
      </p:pic>
      <p:sp>
        <p:nvSpPr>
          <p:cNvPr id="20" name="Arrow: Striped Right 19">
            <a:extLst>
              <a:ext uri="{FF2B5EF4-FFF2-40B4-BE49-F238E27FC236}">
                <a16:creationId xmlns:a16="http://schemas.microsoft.com/office/drawing/2014/main" id="{D75AF501-6FAF-4A25-AFE7-20D8C7EF9CDC}"/>
              </a:ext>
            </a:extLst>
          </p:cNvPr>
          <p:cNvSpPr/>
          <p:nvPr/>
        </p:nvSpPr>
        <p:spPr>
          <a:xfrm>
            <a:off x="3585788" y="4891810"/>
            <a:ext cx="2918298" cy="93385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E6E04E-85DE-4AFC-86A1-BAEAE8EA7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Myriad Pro Light"/>
              </a:rPr>
              <a:t>CureMD RCM Services Overview </a:t>
            </a:r>
            <a:br>
              <a:rPr lang="en-US" dirty="0">
                <a:latin typeface="Myriad Pro Light"/>
              </a:rPr>
            </a:br>
            <a:r>
              <a:rPr lang="en-US" sz="2000" i="1" dirty="0">
                <a:latin typeface="Myriad Pro Light"/>
              </a:rPr>
              <a:t>Submit accurate, clean claims with confidence</a:t>
            </a:r>
            <a:endParaRPr lang="en-US" i="1" dirty="0">
              <a:latin typeface="Myriad Pro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EBCC31-0905-4A96-B73A-7A6012F62224}"/>
              </a:ext>
            </a:extLst>
          </p:cNvPr>
          <p:cNvSpPr txBox="1"/>
          <p:nvPr/>
        </p:nvSpPr>
        <p:spPr>
          <a:xfrm>
            <a:off x="838200" y="2057559"/>
            <a:ext cx="463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yriad Pro Light"/>
              </a:rPr>
              <a:t>Accounts Receivable Management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89E46D-ECFA-422B-90C5-86A5234D5B6E}"/>
              </a:ext>
            </a:extLst>
          </p:cNvPr>
          <p:cNvSpPr txBox="1"/>
          <p:nvPr/>
        </p:nvSpPr>
        <p:spPr>
          <a:xfrm>
            <a:off x="838200" y="2705972"/>
            <a:ext cx="48622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Myriad Pro Light"/>
                <a:cs typeface="Arial" panose="020B0604020202020204" pitchFamily="34" charset="0"/>
              </a:rPr>
              <a:t>Denial Review and Management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Myriad Pro Light"/>
                <a:cs typeface="Arial" panose="020B0604020202020204" pitchFamily="34" charset="0"/>
              </a:rPr>
              <a:t>Appeal of all Denied or Low Paid Claims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Myriad Pro Light"/>
                <a:cs typeface="Arial" panose="020B0604020202020204" pitchFamily="34" charset="0"/>
              </a:rPr>
              <a:t>Extensive Insurance Follow Up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Myriad Pro Light"/>
                <a:cs typeface="Arial" panose="020B0604020202020204" pitchFamily="34" charset="0"/>
              </a:rPr>
              <a:t>Patient Statement Processing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Myriad Pro Light"/>
                <a:cs typeface="Arial" panose="020B0604020202020204" pitchFamily="34" charset="0"/>
              </a:rPr>
              <a:t>Back Billing/AR Recovery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270D88-A502-4693-B697-4CF7486E2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26726" y="2180492"/>
            <a:ext cx="2638424" cy="284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6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71252-5063-48A4-9B1B-FD2CCBF90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Myriad Pro Light" panose="020B0403030403020204"/>
              </a:rPr>
              <a:t>Adapting RCM: A Strategic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A8082-F963-4E39-B110-4576D577A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Myriad Pro Light"/>
              </a:rPr>
              <a:t>The Roadmap for Success with RCM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Myriad Pro Light"/>
              </a:rPr>
              <a:t>Provider Credentials: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latin typeface="Myriad Pro Light"/>
              </a:rPr>
              <a:t>Ensure Licensing and Certification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Myriad Pro Light"/>
              </a:rPr>
              <a:t>Insurance Contracts: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latin typeface="Myriad Pro Light"/>
              </a:rPr>
              <a:t>Partner with Major Insurers (Medicare, Medicaid, Commercial)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Myriad Pro Light"/>
              </a:rPr>
              <a:t>EHR Integration: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latin typeface="Myriad Pro Light"/>
              </a:rPr>
              <a:t>Streamline Documentation Processes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Myriad Pro Light"/>
              </a:rPr>
              <a:t>Billing Expertise: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latin typeface="Myriad Pro Light"/>
              </a:rPr>
              <a:t>Staff Training in Charge Entry and Claim Submission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Myriad Pro Light"/>
              </a:rPr>
              <a:t>Compliance: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latin typeface="Myriad Pro Light"/>
              </a:rPr>
              <a:t> Maintains HIPAA and State Regulations</a:t>
            </a:r>
          </a:p>
        </p:txBody>
      </p:sp>
      <p:pic>
        <p:nvPicPr>
          <p:cNvPr id="4" name="Picture 3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8D7A1F29-3164-4144-9E72-F446884145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22F583-4055-4EC8-890C-B27D499B0DC7}"/>
              </a:ext>
            </a:extLst>
          </p:cNvPr>
          <p:cNvSpPr txBox="1"/>
          <p:nvPr/>
        </p:nvSpPr>
        <p:spPr>
          <a:xfrm>
            <a:off x="7447160" y="7315200"/>
            <a:ext cx="37799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reepngimg.com/png/42236-ladder-of-success-image-free-download-imag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BE5EDFD-78FD-4B23-AB70-C0015AF23D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59749" y="1472797"/>
            <a:ext cx="2469573" cy="44805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6860AE1-CAFC-4149-874C-6B0B2C201338}"/>
              </a:ext>
            </a:extLst>
          </p:cNvPr>
          <p:cNvSpPr txBox="1"/>
          <p:nvPr/>
        </p:nvSpPr>
        <p:spPr>
          <a:xfrm>
            <a:off x="4206026" y="6858000"/>
            <a:ext cx="37799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reepngimg.com/png/42236-ladder-of-success-image-free-download-imag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10392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38DB3A-9F2A-4E10-AF47-605B848A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Myriad Pro Light"/>
              </a:rPr>
              <a:t>RCM Responsibilities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D04CB-E7DF-4833-9F0B-F03CDE7BED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u="sng" dirty="0">
                <a:latin typeface="Myriad Pro Light"/>
              </a:rPr>
              <a:t>Client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DB2FC-E1EF-45D1-9E90-FCB173AED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67176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Myriad Pro Light"/>
              </a:rPr>
              <a:t>Registering Patients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Myriad Pro Light"/>
              </a:rPr>
              <a:t>Creating eSuperbills/Charges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Myriad Pro Light"/>
              </a:rPr>
              <a:t>Coding/Billing Information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latin typeface="Myriad Pro Light"/>
              </a:rPr>
              <a:t>Adding/Updating Fee Schedules, Modifiers, ICD 10 Importation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Myriad Pro Light"/>
              </a:rPr>
              <a:t>Exceptions Handlings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latin typeface="Myriad Pro Light"/>
              </a:rPr>
              <a:t>Missing Patient Information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latin typeface="Myriad Pro Light"/>
              </a:rPr>
              <a:t>Insurance Information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F59454-2F03-4FE3-882F-06249ADDC6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>
                <a:latin typeface="Myriad Pro Light"/>
              </a:rPr>
              <a:t>CureMD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904FF6-7CE6-4859-9170-8F2870F0D2F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Myriad Pro Light"/>
              </a:rPr>
              <a:t>Charge Validation/Scrubbing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Myriad Pro Light"/>
              </a:rPr>
              <a:t>Claim Submission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Myriad Pro Light"/>
              </a:rPr>
              <a:t>Payment Posting from ERAs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latin typeface="Myriad Pro Light"/>
              </a:rPr>
              <a:t>Primary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latin typeface="Myriad Pro Light"/>
              </a:rPr>
              <a:t>Secondary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latin typeface="Myriad Pro Light"/>
              </a:rPr>
              <a:t>Tertiary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Myriad Pro Light"/>
              </a:rPr>
              <a:t>Insurance Aging</a:t>
            </a:r>
          </a:p>
          <a:p>
            <a:pPr marL="0" indent="0">
              <a:buNone/>
            </a:pPr>
            <a:endParaRPr lang="en-US" sz="2000" dirty="0">
              <a:latin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21206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tree with colorful leaves&#10;&#10;Description automatically generated">
            <a:extLst>
              <a:ext uri="{FF2B5EF4-FFF2-40B4-BE49-F238E27FC236}">
                <a16:creationId xmlns:a16="http://schemas.microsoft.com/office/drawing/2014/main" id="{F231DCD0-0179-9257-B83D-DD9D676A4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4" y="4457699"/>
            <a:ext cx="2638425" cy="26384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512E4F-AD75-4641-B52A-89D9A256DFEC}"/>
              </a:ext>
            </a:extLst>
          </p:cNvPr>
          <p:cNvSpPr txBox="1"/>
          <p:nvPr/>
        </p:nvSpPr>
        <p:spPr>
          <a:xfrm>
            <a:off x="712177" y="1479349"/>
            <a:ext cx="107002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Myriad Pro Light"/>
              </a:rPr>
              <a:t>What makes Claim Submission difficult for you? </a:t>
            </a:r>
          </a:p>
        </p:txBody>
      </p:sp>
    </p:spTree>
    <p:extLst>
      <p:ext uri="{BB962C8B-B14F-4D97-AF65-F5344CB8AC3E}">
        <p14:creationId xmlns:p14="http://schemas.microsoft.com/office/powerpoint/2010/main" val="188757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a202a1f-a3da-4432-b65e-905e9552fcf8"/>
    <lcf76f155ced4ddcb4097134ff3c332f xmlns="ee36578f-8222-40a7-863e-3e150c1c0bf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83C78BC638F043ADC332075ADF6D9F" ma:contentTypeVersion="14" ma:contentTypeDescription="Create a new document." ma:contentTypeScope="" ma:versionID="d5ef9dc2e1f616cf4b4d98190987f1cd">
  <xsd:schema xmlns:xsd="http://www.w3.org/2001/XMLSchema" xmlns:xs="http://www.w3.org/2001/XMLSchema" xmlns:p="http://schemas.microsoft.com/office/2006/metadata/properties" xmlns:ns2="ee36578f-8222-40a7-863e-3e150c1c0bf7" xmlns:ns3="5a202a1f-a3da-4432-b65e-905e9552fcf8" targetNamespace="http://schemas.microsoft.com/office/2006/metadata/properties" ma:root="true" ma:fieldsID="dcca7ba743b1513ef1db5282c68629f5" ns2:_="" ns3:_="">
    <xsd:import namespace="ee36578f-8222-40a7-863e-3e150c1c0bf7"/>
    <xsd:import namespace="5a202a1f-a3da-4432-b65e-905e9552fc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36578f-8222-40a7-863e-3e150c1c0b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f8d8871-522c-4e67-9b15-3f589a5b8b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02a1f-a3da-4432-b65e-905e9552fcf8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57b29e12-a39a-402d-8173-4fbb2591f3db}" ma:internalName="TaxCatchAll" ma:showField="CatchAllData" ma:web="5a202a1f-a3da-4432-b65e-905e9552fc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6C2C13-8A49-40FE-9416-48CE5582BC3C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ee36578f-8222-40a7-863e-3e150c1c0bf7"/>
    <ds:schemaRef ds:uri="http://schemas.openxmlformats.org/package/2006/metadata/core-properties"/>
    <ds:schemaRef ds:uri="5a202a1f-a3da-4432-b65e-905e9552fcf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A0217FD-C00A-483A-91E7-789B453247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828468-17D3-442E-9C47-00319B17F2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36578f-8222-40a7-863e-3e150c1c0bf7"/>
    <ds:schemaRef ds:uri="5a202a1f-a3da-4432-b65e-905e9552fc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29758</TotalTime>
  <Words>660</Words>
  <Application>Microsoft Office PowerPoint</Application>
  <PresentationFormat>Widescreen</PresentationFormat>
  <Paragraphs>140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Myriad Pro Light</vt:lpstr>
      <vt:lpstr>Product Sans</vt:lpstr>
      <vt:lpstr>Wingdings</vt:lpstr>
      <vt:lpstr>Office Theme</vt:lpstr>
      <vt:lpstr>PowerPoint Presentation</vt:lpstr>
      <vt:lpstr>What is RCM?</vt:lpstr>
      <vt:lpstr>Benefits of RCM </vt:lpstr>
      <vt:lpstr>CureMD RCM Services Overview A singular, trusted partner for your end-to-end RCM service needs </vt:lpstr>
      <vt:lpstr>CureMD RCM Services Overview Submit accurate, clean claims with confidence</vt:lpstr>
      <vt:lpstr>CureMD RCM Services Overview  Submit accurate, clean claims with confidence</vt:lpstr>
      <vt:lpstr>Adapting RCM: A Strategic Plan</vt:lpstr>
      <vt:lpstr>RCM Responsibilities </vt:lpstr>
      <vt:lpstr>PowerPoint Presentation</vt:lpstr>
      <vt:lpstr>Common Billing Errors</vt:lpstr>
      <vt:lpstr>Problem List Management </vt:lpstr>
      <vt:lpstr>PowerPoint Presentation</vt:lpstr>
      <vt:lpstr>Complete Control Over Revenue Drainage Factors </vt:lpstr>
      <vt:lpstr>CureMD Billing Facts </vt:lpstr>
      <vt:lpstr>CureMD RCM FAQs </vt:lpstr>
      <vt:lpstr>CureMD RCM FAQs</vt:lpstr>
      <vt:lpstr>Is RCM For You?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DeVoile</dc:creator>
  <cp:lastModifiedBy>Kristina Cramarossa</cp:lastModifiedBy>
  <cp:revision>37</cp:revision>
  <dcterms:created xsi:type="dcterms:W3CDTF">2023-08-22T16:15:59Z</dcterms:created>
  <dcterms:modified xsi:type="dcterms:W3CDTF">2023-09-27T20:54:03Z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0x010100D583C78BC638F043ADC332075ADF6D9F</vt:lpwstr>
  </property>
</Properties>
</file>